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4"/>
  </p:notesMasterIdLst>
  <p:sldIdLst>
    <p:sldId id="257" r:id="rId2"/>
    <p:sldId id="258" r:id="rId3"/>
    <p:sldId id="259" r:id="rId4"/>
    <p:sldId id="260" r:id="rId5"/>
    <p:sldId id="263" r:id="rId6"/>
    <p:sldId id="262" r:id="rId7"/>
    <p:sldId id="261" r:id="rId8"/>
    <p:sldId id="266" r:id="rId9"/>
    <p:sldId id="264" r:id="rId10"/>
    <p:sldId id="265" r:id="rId11"/>
    <p:sldId id="267" r:id="rId12"/>
    <p:sldId id="269" r:id="rId13"/>
    <p:sldId id="270" r:id="rId14"/>
    <p:sldId id="271" r:id="rId15"/>
    <p:sldId id="273" r:id="rId16"/>
    <p:sldId id="289" r:id="rId17"/>
    <p:sldId id="288" r:id="rId18"/>
    <p:sldId id="287" r:id="rId19"/>
    <p:sldId id="286" r:id="rId20"/>
    <p:sldId id="290" r:id="rId21"/>
    <p:sldId id="274" r:id="rId22"/>
    <p:sldId id="291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60"/>
  </p:normalViewPr>
  <p:slideViewPr>
    <p:cSldViewPr>
      <p:cViewPr varScale="1">
        <p:scale>
          <a:sx n="154" d="100"/>
          <a:sy n="154" d="100"/>
        </p:scale>
        <p:origin x="1332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AF42B-816D-4424-A3C8-E3898B515C21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99A5A-6AFB-4E27-8264-B948FEB8F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5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0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79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11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00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FDCA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FDCA00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5" name="Fußzeilenplatzhalter 3"/>
          <p:cNvSpPr txBox="1">
            <a:spLocks/>
          </p:cNvSpPr>
          <p:nvPr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15.06.2016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Fachbereich Physik | GSI |  K. Anderle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83" y="6395057"/>
            <a:ext cx="1313730" cy="41831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FDCA00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15.06.2016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Fachbereich Physik  |  Institut GSI  |  K. Anderle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83" y="6395057"/>
            <a:ext cx="1313730" cy="41831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None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358775" y="1916832"/>
            <a:ext cx="6642117" cy="477118"/>
          </a:xfrm>
        </p:spPr>
        <p:txBody>
          <a:bodyPr/>
          <a:lstStyle/>
          <a:p>
            <a:r>
              <a:rPr lang="sl-SI" dirty="0"/>
              <a:t>Kristjan Anderle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1283866"/>
          </a:xfrm>
        </p:spPr>
        <p:txBody>
          <a:bodyPr/>
          <a:lstStyle/>
          <a:p>
            <a:pPr algn="ctr"/>
            <a:r>
              <a:rPr lang="en-US" dirty="0"/>
              <a:t>In Silico Comparison of Photons versus Carbon Ions in Single Fraction Therapy of Lung Cancer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55014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Deformable Image Registration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hasesContou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825" y="1988840"/>
            <a:ext cx="4000115" cy="310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742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2651945"/>
            <a:ext cx="5000625" cy="2441522"/>
          </a:xfrm>
        </p:spPr>
      </p:pic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Quality assurance with qualitative and quantitative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Extensive verification</a:t>
            </a:r>
          </a:p>
          <a:p>
            <a:r>
              <a:rPr lang="en-US" dirty="0"/>
              <a:t>(1000 deformable image registrations)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Deformable Image Registration Quality Assurance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76" y="1772816"/>
            <a:ext cx="503432" cy="42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43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916832"/>
            <a:ext cx="4135438" cy="42268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 patients, 26 tumors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volume: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motion:</a:t>
            </a: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9102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Target definition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ITV vs ITV &amp; SFUD – ify time allows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782814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  <a:r>
              <a:rPr lang="sl-SI" dirty="0"/>
              <a:t> – Normal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700808"/>
            <a:ext cx="6642117" cy="44428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 patients, 26 tumors</a:t>
            </a:r>
            <a:r>
              <a:rPr lang="sl-SI" dirty="0"/>
              <a:t> (each tumor 1 x 24 Gy)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volume: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motion:</a:t>
            </a: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SFUD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Dose calculation: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Without motion, static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With motion, without compensation, 4D-interplay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With motion, with compensation, 4D-rescanning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8744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  <a:r>
              <a:rPr lang="sl-SI" dirty="0"/>
              <a:t> - Complex Cases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584" y="1916832"/>
            <a:ext cx="5616624" cy="42268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8 patients, 23 tumors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11991306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2520000"/>
            <a:ext cx="1944216" cy="16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8112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1916832"/>
            <a:ext cx="2080796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8313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36" y="1787793"/>
            <a:ext cx="3909454" cy="3081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412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36" y="1805999"/>
            <a:ext cx="3909454" cy="32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5" y="2636912"/>
            <a:ext cx="4105053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7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Materials &amp;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59895989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  <a:r>
              <a:rPr lang="sl-SI" dirty="0"/>
              <a:t> - Complex Cases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584" y="1916832"/>
            <a:ext cx="5616624" cy="42268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8 patients, 23 tumors</a:t>
            </a: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Average tumor volume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Average tumor motion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Two optimizations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Dose calculation: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With motion, 8/patient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Dose escalation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8127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</a:t>
            </a:r>
            <a:endParaRPr lang="de-DE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52" b="49948"/>
          <a:stretch/>
        </p:blipFill>
        <p:spPr>
          <a:xfrm>
            <a:off x="1187624" y="1341890"/>
            <a:ext cx="6215924" cy="246189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50000" r="33463"/>
          <a:stretch/>
        </p:blipFill>
        <p:spPr>
          <a:xfrm>
            <a:off x="1403648" y="3946674"/>
            <a:ext cx="6165920" cy="265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2447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Clinical Trial RTOG 0617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469" t="30575" r="19878" b="26375"/>
          <a:stretch/>
        </p:blipFill>
        <p:spPr>
          <a:xfrm>
            <a:off x="358775" y="2060848"/>
            <a:ext cx="8329976" cy="33814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7544" y="3645024"/>
            <a:ext cx="7920880" cy="216024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09768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 – Tumor Irradiation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3" y="1619250"/>
            <a:ext cx="6340095" cy="4479925"/>
          </a:xfrm>
        </p:spPr>
      </p:pic>
      <p:sp>
        <p:nvSpPr>
          <p:cNvPr id="5" name="Rectangle 4"/>
          <p:cNvSpPr/>
          <p:nvPr/>
        </p:nvSpPr>
        <p:spPr>
          <a:xfrm>
            <a:off x="539552" y="1619250"/>
            <a:ext cx="3960440" cy="4402038"/>
          </a:xfrm>
          <a:prstGeom prst="rect">
            <a:avLst/>
          </a:prstGeom>
          <a:solidFill>
            <a:srgbClr val="FDCA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87497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Cases- OAR Irradiation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658941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 – OAR Irradiation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7" y="1619250"/>
            <a:ext cx="6417647" cy="4479925"/>
          </a:xfrm>
        </p:spPr>
      </p:pic>
    </p:spTree>
    <p:extLst>
      <p:ext uri="{BB962C8B-B14F-4D97-AF65-F5344CB8AC3E}">
        <p14:creationId xmlns:p14="http://schemas.microsoft.com/office/powerpoint/2010/main" val="419906100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Complex Cases (show just PT and SBRT)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983" y="1619250"/>
            <a:ext cx="4541834" cy="4479925"/>
          </a:xfrm>
        </p:spPr>
      </p:pic>
    </p:spTree>
    <p:extLst>
      <p:ext uri="{BB962C8B-B14F-4D97-AF65-F5344CB8AC3E}">
        <p14:creationId xmlns:p14="http://schemas.microsoft.com/office/powerpoint/2010/main" val="269307069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Complex Cases - Tumor Irradiation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989869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Complex Cases - OAR Irradiation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656032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Complex Cases – dose escalation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8800"/>
            <a:ext cx="4598156" cy="34563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564904"/>
            <a:ext cx="4030036" cy="201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419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776412"/>
            <a:ext cx="6350000" cy="4165600"/>
          </a:xfrm>
        </p:spPr>
      </p:pic>
      <p:sp>
        <p:nvSpPr>
          <p:cNvPr id="5" name="Oval 4"/>
          <p:cNvSpPr/>
          <p:nvPr/>
        </p:nvSpPr>
        <p:spPr>
          <a:xfrm>
            <a:off x="4788024" y="2953544"/>
            <a:ext cx="1944216" cy="360040"/>
          </a:xfrm>
          <a:prstGeom prst="ellipse">
            <a:avLst/>
          </a:prstGeom>
          <a:noFill/>
          <a:ln>
            <a:solidFill>
              <a:srgbClr val="FDC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3779912" y="3133564"/>
            <a:ext cx="1008112" cy="180020"/>
          </a:xfrm>
          <a:prstGeom prst="straightConnector1">
            <a:avLst/>
          </a:prstGeom>
          <a:ln w="38100">
            <a:solidFill>
              <a:srgbClr val="FDCA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2841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Conclusions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PT delivers the same dose to tumors as SBRT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PT delivers significantely less dose to normal tissue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PT could deliver full ablative dose in single fraction, where SBRT could not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b="1" dirty="0"/>
              <a:t>PT should be considered as a treamtent modality for lung cancer patients</a:t>
            </a:r>
          </a:p>
        </p:txBody>
      </p:sp>
    </p:spTree>
    <p:extLst>
      <p:ext uri="{BB962C8B-B14F-4D97-AF65-F5344CB8AC3E}">
        <p14:creationId xmlns:p14="http://schemas.microsoft.com/office/powerpoint/2010/main" val="323049299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Outlook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RTOG?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Löwe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NIRS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131157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Acknowledgments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GSI</a:t>
            </a:r>
          </a:p>
          <a:p>
            <a:r>
              <a:rPr lang="sl-SI" dirty="0"/>
              <a:t>FC</a:t>
            </a:r>
          </a:p>
          <a:p>
            <a:r>
              <a:rPr lang="sl-SI" dirty="0"/>
              <a:t>Family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61233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9" descr="details  10372_with_logo_sm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5054881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8411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2943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968167" y="3789040"/>
            <a:ext cx="2971985" cy="2448165"/>
            <a:chOff x="4716014" y="2846577"/>
            <a:chExt cx="3948723" cy="2886680"/>
          </a:xfrm>
        </p:grpSpPr>
        <p:pic>
          <p:nvPicPr>
            <p:cNvPr id="8" name="Picture 3" descr="IonsX_DDD2"/>
            <p:cNvPicPr>
              <a:picLocks noChangeAspect="1" noChangeArrowheads="1"/>
            </p:cNvPicPr>
            <p:nvPr/>
          </p:nvPicPr>
          <p:blipFill>
            <a:blip r:embed="rId3" cstate="print">
              <a:lum contras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47036" y="2315555"/>
              <a:ext cx="2886680" cy="3948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78"/>
            <p:cNvGrpSpPr>
              <a:grpSpLocks/>
            </p:cNvGrpSpPr>
            <p:nvPr/>
          </p:nvGrpSpPr>
          <p:grpSpPr bwMode="auto">
            <a:xfrm>
              <a:off x="5161703" y="3145825"/>
              <a:ext cx="3313890" cy="1544137"/>
              <a:chOff x="2247900" y="1774973"/>
              <a:chExt cx="5195888" cy="2612085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3343006" y="3918745"/>
                <a:ext cx="850508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FF3300"/>
                    </a:solidFill>
                  </a:rPr>
                  <a:t>p+</a:t>
                </a:r>
                <a:endParaRPr lang="en-US" altLang="de-DE" sz="1400" dirty="0">
                  <a:solidFill>
                    <a:srgbClr val="FF3300"/>
                  </a:solidFill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3768260" y="1774973"/>
                <a:ext cx="61198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4616F4"/>
                    </a:solidFill>
                  </a:rPr>
                  <a:t>12C</a:t>
                </a:r>
                <a:endParaRPr lang="en-US" altLang="de-DE" sz="1400" dirty="0">
                  <a:solidFill>
                    <a:srgbClr val="4616F4"/>
                  </a:solidFill>
                </a:endParaRPr>
              </a:p>
            </p:txBody>
          </p:sp>
          <p:grpSp>
            <p:nvGrpSpPr>
              <p:cNvPr id="12" name="Group 81"/>
              <p:cNvGrpSpPr>
                <a:grpSpLocks/>
              </p:cNvGrpSpPr>
              <p:nvPr/>
            </p:nvGrpSpPr>
            <p:grpSpPr bwMode="auto">
              <a:xfrm>
                <a:off x="2247900" y="1817688"/>
                <a:ext cx="5195888" cy="2486025"/>
                <a:chOff x="2247900" y="1817688"/>
                <a:chExt cx="5195888" cy="2486025"/>
              </a:xfrm>
            </p:grpSpPr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846388" y="2619427"/>
                  <a:ext cx="785812" cy="3333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marL="285750" indent="-285750" eaLnBrk="0" hangingPunct="0">
                    <a:spcBef>
                      <a:spcPts val="550"/>
                    </a:spcBef>
                    <a:defRPr sz="22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1pPr>
                  <a:lvl2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2pPr>
                  <a:lvl3pPr eaLnBrk="0" hangingPunct="0">
                    <a:spcBef>
                      <a:spcPts val="450"/>
                    </a:spcBef>
                    <a:defRPr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3pPr>
                  <a:lvl4pPr eaLnBrk="0" hangingPunct="0">
                    <a:spcBef>
                      <a:spcPts val="400"/>
                    </a:spcBef>
                    <a:defRPr sz="16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4pPr>
                  <a:lvl5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5pPr>
                  <a:lvl6pPr marL="25146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6pPr>
                  <a:lvl7pPr marL="29718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7pPr>
                  <a:lvl8pPr marL="34290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8pPr>
                  <a:lvl9pPr marL="38862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9pPr>
                </a:lstStyle>
                <a:p>
                  <a:pPr algn="ctr" defTabSz="914400" eaLnBrk="1" hangingPunct="1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de-DE" altLang="de-DE" sz="1400">
                      <a:solidFill>
                        <a:srgbClr val="00CC00"/>
                      </a:solidFill>
                    </a:rPr>
                    <a:t>photons</a:t>
                  </a:r>
                  <a:endParaRPr lang="en-US" altLang="de-DE" sz="1400">
                    <a:solidFill>
                      <a:srgbClr val="00CC00"/>
                    </a:solidFill>
                  </a:endParaRPr>
                </a:p>
              </p:txBody>
            </p:sp>
            <p:grpSp>
              <p:nvGrpSpPr>
                <p:cNvPr id="14" name="Group 85"/>
                <p:cNvGrpSpPr>
                  <a:grpSpLocks/>
                </p:cNvGrpSpPr>
                <p:nvPr/>
              </p:nvGrpSpPr>
              <p:grpSpPr bwMode="auto">
                <a:xfrm>
                  <a:off x="2247900" y="1817688"/>
                  <a:ext cx="5195888" cy="2486025"/>
                  <a:chOff x="2247900" y="1817688"/>
                  <a:chExt cx="5195888" cy="2486025"/>
                </a:xfrm>
              </p:grpSpPr>
              <p:sp>
                <p:nvSpPr>
                  <p:cNvPr id="15" name="Freeform 21"/>
                  <p:cNvSpPr>
                    <a:spLocks/>
                  </p:cNvSpPr>
                  <p:nvPr/>
                </p:nvSpPr>
                <p:spPr bwMode="auto">
                  <a:xfrm>
                    <a:off x="2247900" y="2936875"/>
                    <a:ext cx="107950" cy="1366838"/>
                  </a:xfrm>
                  <a:custGeom>
                    <a:avLst/>
                    <a:gdLst>
                      <a:gd name="T0" fmla="*/ 0 w 107577"/>
                      <a:gd name="T1" fmla="*/ 1373644 h 1366221"/>
                      <a:gd name="T2" fmla="*/ 112139 w 107577"/>
                      <a:gd name="T3" fmla="*/ 0 h 1366221"/>
                      <a:gd name="T4" fmla="*/ 112139 w 107577"/>
                      <a:gd name="T5" fmla="*/ 0 h 136622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7577" h="1366221">
                        <a:moveTo>
                          <a:pt x="0" y="1366221"/>
                        </a:moveTo>
                        <a:lnTo>
                          <a:pt x="107577" y="0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" name="Freeform 22"/>
                  <p:cNvSpPr>
                    <a:spLocks/>
                  </p:cNvSpPr>
                  <p:nvPr/>
                </p:nvSpPr>
                <p:spPr bwMode="auto">
                  <a:xfrm>
                    <a:off x="3132138" y="1990725"/>
                    <a:ext cx="1000125" cy="639763"/>
                  </a:xfrm>
                  <a:custGeom>
                    <a:avLst/>
                    <a:gdLst>
                      <a:gd name="T0" fmla="*/ 0 w 1000461"/>
                      <a:gd name="T1" fmla="*/ 0 h 688489"/>
                      <a:gd name="T2" fmla="*/ 953580 w 1000461"/>
                      <a:gd name="T3" fmla="*/ 252938 h 688489"/>
                      <a:gd name="T4" fmla="*/ 953580 w 1000461"/>
                      <a:gd name="T5" fmla="*/ 252938 h 688489"/>
                      <a:gd name="T6" fmla="*/ 932152 w 1000461"/>
                      <a:gd name="T7" fmla="*/ 252938 h 688489"/>
                      <a:gd name="T8" fmla="*/ 996436 w 1000461"/>
                      <a:gd name="T9" fmla="*/ 265378 h 6884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00461" h="688489">
                        <a:moveTo>
                          <a:pt x="0" y="0"/>
                        </a:moveTo>
                        <a:lnTo>
                          <a:pt x="957431" y="656216"/>
                        </a:lnTo>
                        <a:cubicBezTo>
                          <a:pt x="953845" y="656216"/>
                          <a:pt x="928744" y="650837"/>
                          <a:pt x="935916" y="656216"/>
                        </a:cubicBezTo>
                        <a:cubicBezTo>
                          <a:pt x="943088" y="661595"/>
                          <a:pt x="971774" y="675042"/>
                          <a:pt x="1000461" y="688489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" name="Freeform 23"/>
                  <p:cNvSpPr>
                    <a:spLocks/>
                  </p:cNvSpPr>
                  <p:nvPr/>
                </p:nvSpPr>
                <p:spPr bwMode="auto">
                  <a:xfrm>
                    <a:off x="4132263" y="2630488"/>
                    <a:ext cx="590550" cy="381000"/>
                  </a:xfrm>
                  <a:custGeom>
                    <a:avLst/>
                    <a:gdLst>
                      <a:gd name="T0" fmla="*/ 0 w 570155"/>
                      <a:gd name="T1" fmla="*/ 0 h 344245"/>
                      <a:gd name="T2" fmla="*/ 900001 w 570155"/>
                      <a:gd name="T3" fmla="*/ 1289309 h 344245"/>
                      <a:gd name="T4" fmla="*/ 900001 w 570155"/>
                      <a:gd name="T5" fmla="*/ 1289309 h 344245"/>
                      <a:gd name="T6" fmla="*/ 900001 w 570155"/>
                      <a:gd name="T7" fmla="*/ 1289309 h 344245"/>
                      <a:gd name="T8" fmla="*/ 900001 w 570155"/>
                      <a:gd name="T9" fmla="*/ 1289309 h 34424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70155" h="344245">
                        <a:moveTo>
                          <a:pt x="0" y="0"/>
                        </a:moveTo>
                        <a:lnTo>
                          <a:pt x="570155" y="344245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" name="Freeform 24"/>
                  <p:cNvSpPr>
                    <a:spLocks/>
                  </p:cNvSpPr>
                  <p:nvPr/>
                </p:nvSpPr>
                <p:spPr bwMode="auto">
                  <a:xfrm>
                    <a:off x="4808538" y="3055938"/>
                    <a:ext cx="2635250" cy="1096962"/>
                  </a:xfrm>
                  <a:custGeom>
                    <a:avLst/>
                    <a:gdLst>
                      <a:gd name="T0" fmla="*/ 0 w 2635624"/>
                      <a:gd name="T1" fmla="*/ 0 h 1097280"/>
                      <a:gd name="T2" fmla="*/ 1213550 w 2635624"/>
                      <a:gd name="T3" fmla="*/ 621776 h 1097280"/>
                      <a:gd name="T4" fmla="*/ 2631138 w 2635624"/>
                      <a:gd name="T5" fmla="*/ 1093470 h 1097280"/>
                      <a:gd name="T6" fmla="*/ 2631138 w 2635624"/>
                      <a:gd name="T7" fmla="*/ 1093470 h 109728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35624" h="1097280">
                        <a:moveTo>
                          <a:pt x="0" y="0"/>
                        </a:moveTo>
                        <a:cubicBezTo>
                          <a:pt x="388171" y="220531"/>
                          <a:pt x="776343" y="441063"/>
                          <a:pt x="1215614" y="623943"/>
                        </a:cubicBezTo>
                        <a:cubicBezTo>
                          <a:pt x="1654885" y="806823"/>
                          <a:pt x="2635624" y="1097280"/>
                          <a:pt x="2635624" y="1097280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 25"/>
                  <p:cNvSpPr>
                    <a:spLocks/>
                  </p:cNvSpPr>
                  <p:nvPr/>
                </p:nvSpPr>
                <p:spPr bwMode="auto">
                  <a:xfrm>
                    <a:off x="2355850" y="1817688"/>
                    <a:ext cx="806450" cy="1119187"/>
                  </a:xfrm>
                  <a:custGeom>
                    <a:avLst/>
                    <a:gdLst>
                      <a:gd name="T0" fmla="*/ 0 w 806823"/>
                      <a:gd name="T1" fmla="*/ 1587485 h 1087069"/>
                      <a:gd name="T2" fmla="*/ 192568 w 806823"/>
                      <a:gd name="T3" fmla="*/ 252155 h 1087069"/>
                      <a:gd name="T4" fmla="*/ 438622 w 806823"/>
                      <a:gd name="T5" fmla="*/ 798 h 1087069"/>
                      <a:gd name="T6" fmla="*/ 802359 w 806823"/>
                      <a:gd name="T7" fmla="*/ 267864 h 1087069"/>
                      <a:gd name="T8" fmla="*/ 802359 w 806823"/>
                      <a:gd name="T9" fmla="*/ 267864 h 108706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6823" h="1087069">
                        <a:moveTo>
                          <a:pt x="0" y="1087069"/>
                        </a:moveTo>
                        <a:cubicBezTo>
                          <a:pt x="60063" y="720412"/>
                          <a:pt x="120127" y="353756"/>
                          <a:pt x="193637" y="172669"/>
                        </a:cubicBezTo>
                        <a:cubicBezTo>
                          <a:pt x="267148" y="-8418"/>
                          <a:pt x="338865" y="-1247"/>
                          <a:pt x="441063" y="546"/>
                        </a:cubicBezTo>
                        <a:cubicBezTo>
                          <a:pt x="543261" y="2339"/>
                          <a:pt x="806823" y="183426"/>
                          <a:pt x="806823" y="183426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10142943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pic>
        <p:nvPicPr>
          <p:cNvPr id="6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3" y="2115251"/>
            <a:ext cx="4105275" cy="3041941"/>
          </a:xfr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968167" y="3789040"/>
            <a:ext cx="2971985" cy="2448165"/>
            <a:chOff x="4716014" y="2846577"/>
            <a:chExt cx="3948723" cy="2886680"/>
          </a:xfrm>
        </p:grpSpPr>
        <p:pic>
          <p:nvPicPr>
            <p:cNvPr id="8" name="Picture 3" descr="IonsX_DDD2"/>
            <p:cNvPicPr>
              <a:picLocks noChangeAspect="1" noChangeArrowheads="1"/>
            </p:cNvPicPr>
            <p:nvPr/>
          </p:nvPicPr>
          <p:blipFill>
            <a:blip r:embed="rId4" cstate="print">
              <a:lum contras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47036" y="2315555"/>
              <a:ext cx="2886680" cy="3948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78"/>
            <p:cNvGrpSpPr>
              <a:grpSpLocks/>
            </p:cNvGrpSpPr>
            <p:nvPr/>
          </p:nvGrpSpPr>
          <p:grpSpPr bwMode="auto">
            <a:xfrm>
              <a:off x="5161703" y="3145825"/>
              <a:ext cx="3313890" cy="1544137"/>
              <a:chOff x="2247900" y="1774973"/>
              <a:chExt cx="5195888" cy="2612085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3343006" y="3918745"/>
                <a:ext cx="850508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FF3300"/>
                    </a:solidFill>
                  </a:rPr>
                  <a:t>p+</a:t>
                </a:r>
                <a:endParaRPr lang="en-US" altLang="de-DE" sz="1400" dirty="0">
                  <a:solidFill>
                    <a:srgbClr val="FF3300"/>
                  </a:solidFill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3768260" y="1774973"/>
                <a:ext cx="61198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4616F4"/>
                    </a:solidFill>
                  </a:rPr>
                  <a:t>12C</a:t>
                </a:r>
                <a:endParaRPr lang="en-US" altLang="de-DE" sz="1400" dirty="0">
                  <a:solidFill>
                    <a:srgbClr val="4616F4"/>
                  </a:solidFill>
                </a:endParaRPr>
              </a:p>
            </p:txBody>
          </p:sp>
          <p:grpSp>
            <p:nvGrpSpPr>
              <p:cNvPr id="12" name="Group 81"/>
              <p:cNvGrpSpPr>
                <a:grpSpLocks/>
              </p:cNvGrpSpPr>
              <p:nvPr/>
            </p:nvGrpSpPr>
            <p:grpSpPr bwMode="auto">
              <a:xfrm>
                <a:off x="2247900" y="1817688"/>
                <a:ext cx="5195888" cy="2486025"/>
                <a:chOff x="2247900" y="1817688"/>
                <a:chExt cx="5195888" cy="2486025"/>
              </a:xfrm>
            </p:grpSpPr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846388" y="2619427"/>
                  <a:ext cx="785812" cy="3333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marL="285750" indent="-285750" eaLnBrk="0" hangingPunct="0">
                    <a:spcBef>
                      <a:spcPts val="550"/>
                    </a:spcBef>
                    <a:defRPr sz="22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1pPr>
                  <a:lvl2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2pPr>
                  <a:lvl3pPr eaLnBrk="0" hangingPunct="0">
                    <a:spcBef>
                      <a:spcPts val="450"/>
                    </a:spcBef>
                    <a:defRPr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3pPr>
                  <a:lvl4pPr eaLnBrk="0" hangingPunct="0">
                    <a:spcBef>
                      <a:spcPts val="400"/>
                    </a:spcBef>
                    <a:defRPr sz="16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4pPr>
                  <a:lvl5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5pPr>
                  <a:lvl6pPr marL="25146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6pPr>
                  <a:lvl7pPr marL="29718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7pPr>
                  <a:lvl8pPr marL="34290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8pPr>
                  <a:lvl9pPr marL="38862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9pPr>
                </a:lstStyle>
                <a:p>
                  <a:pPr algn="ctr" defTabSz="914400" eaLnBrk="1" hangingPunct="1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de-DE" altLang="de-DE" sz="1400">
                      <a:solidFill>
                        <a:srgbClr val="00CC00"/>
                      </a:solidFill>
                    </a:rPr>
                    <a:t>photons</a:t>
                  </a:r>
                  <a:endParaRPr lang="en-US" altLang="de-DE" sz="1400">
                    <a:solidFill>
                      <a:srgbClr val="00CC00"/>
                    </a:solidFill>
                  </a:endParaRPr>
                </a:p>
              </p:txBody>
            </p:sp>
            <p:grpSp>
              <p:nvGrpSpPr>
                <p:cNvPr id="14" name="Group 85"/>
                <p:cNvGrpSpPr>
                  <a:grpSpLocks/>
                </p:cNvGrpSpPr>
                <p:nvPr/>
              </p:nvGrpSpPr>
              <p:grpSpPr bwMode="auto">
                <a:xfrm>
                  <a:off x="2247900" y="1817688"/>
                  <a:ext cx="5195888" cy="2486025"/>
                  <a:chOff x="2247900" y="1817688"/>
                  <a:chExt cx="5195888" cy="2486025"/>
                </a:xfrm>
              </p:grpSpPr>
              <p:sp>
                <p:nvSpPr>
                  <p:cNvPr id="15" name="Freeform 21"/>
                  <p:cNvSpPr>
                    <a:spLocks/>
                  </p:cNvSpPr>
                  <p:nvPr/>
                </p:nvSpPr>
                <p:spPr bwMode="auto">
                  <a:xfrm>
                    <a:off x="2247900" y="2936875"/>
                    <a:ext cx="107950" cy="1366838"/>
                  </a:xfrm>
                  <a:custGeom>
                    <a:avLst/>
                    <a:gdLst>
                      <a:gd name="T0" fmla="*/ 0 w 107577"/>
                      <a:gd name="T1" fmla="*/ 1373644 h 1366221"/>
                      <a:gd name="T2" fmla="*/ 112139 w 107577"/>
                      <a:gd name="T3" fmla="*/ 0 h 1366221"/>
                      <a:gd name="T4" fmla="*/ 112139 w 107577"/>
                      <a:gd name="T5" fmla="*/ 0 h 136622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7577" h="1366221">
                        <a:moveTo>
                          <a:pt x="0" y="1366221"/>
                        </a:moveTo>
                        <a:lnTo>
                          <a:pt x="107577" y="0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" name="Freeform 22"/>
                  <p:cNvSpPr>
                    <a:spLocks/>
                  </p:cNvSpPr>
                  <p:nvPr/>
                </p:nvSpPr>
                <p:spPr bwMode="auto">
                  <a:xfrm>
                    <a:off x="3132138" y="1990725"/>
                    <a:ext cx="1000125" cy="639763"/>
                  </a:xfrm>
                  <a:custGeom>
                    <a:avLst/>
                    <a:gdLst>
                      <a:gd name="T0" fmla="*/ 0 w 1000461"/>
                      <a:gd name="T1" fmla="*/ 0 h 688489"/>
                      <a:gd name="T2" fmla="*/ 953580 w 1000461"/>
                      <a:gd name="T3" fmla="*/ 252938 h 688489"/>
                      <a:gd name="T4" fmla="*/ 953580 w 1000461"/>
                      <a:gd name="T5" fmla="*/ 252938 h 688489"/>
                      <a:gd name="T6" fmla="*/ 932152 w 1000461"/>
                      <a:gd name="T7" fmla="*/ 252938 h 688489"/>
                      <a:gd name="T8" fmla="*/ 996436 w 1000461"/>
                      <a:gd name="T9" fmla="*/ 265378 h 6884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00461" h="688489">
                        <a:moveTo>
                          <a:pt x="0" y="0"/>
                        </a:moveTo>
                        <a:lnTo>
                          <a:pt x="957431" y="656216"/>
                        </a:lnTo>
                        <a:cubicBezTo>
                          <a:pt x="953845" y="656216"/>
                          <a:pt x="928744" y="650837"/>
                          <a:pt x="935916" y="656216"/>
                        </a:cubicBezTo>
                        <a:cubicBezTo>
                          <a:pt x="943088" y="661595"/>
                          <a:pt x="971774" y="675042"/>
                          <a:pt x="1000461" y="688489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" name="Freeform 23"/>
                  <p:cNvSpPr>
                    <a:spLocks/>
                  </p:cNvSpPr>
                  <p:nvPr/>
                </p:nvSpPr>
                <p:spPr bwMode="auto">
                  <a:xfrm>
                    <a:off x="4132263" y="2630488"/>
                    <a:ext cx="590550" cy="381000"/>
                  </a:xfrm>
                  <a:custGeom>
                    <a:avLst/>
                    <a:gdLst>
                      <a:gd name="T0" fmla="*/ 0 w 570155"/>
                      <a:gd name="T1" fmla="*/ 0 h 344245"/>
                      <a:gd name="T2" fmla="*/ 900001 w 570155"/>
                      <a:gd name="T3" fmla="*/ 1289309 h 344245"/>
                      <a:gd name="T4" fmla="*/ 900001 w 570155"/>
                      <a:gd name="T5" fmla="*/ 1289309 h 344245"/>
                      <a:gd name="T6" fmla="*/ 900001 w 570155"/>
                      <a:gd name="T7" fmla="*/ 1289309 h 344245"/>
                      <a:gd name="T8" fmla="*/ 900001 w 570155"/>
                      <a:gd name="T9" fmla="*/ 1289309 h 34424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70155" h="344245">
                        <a:moveTo>
                          <a:pt x="0" y="0"/>
                        </a:moveTo>
                        <a:lnTo>
                          <a:pt x="570155" y="344245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" name="Freeform 24"/>
                  <p:cNvSpPr>
                    <a:spLocks/>
                  </p:cNvSpPr>
                  <p:nvPr/>
                </p:nvSpPr>
                <p:spPr bwMode="auto">
                  <a:xfrm>
                    <a:off x="4808538" y="3055938"/>
                    <a:ext cx="2635250" cy="1096962"/>
                  </a:xfrm>
                  <a:custGeom>
                    <a:avLst/>
                    <a:gdLst>
                      <a:gd name="T0" fmla="*/ 0 w 2635624"/>
                      <a:gd name="T1" fmla="*/ 0 h 1097280"/>
                      <a:gd name="T2" fmla="*/ 1213550 w 2635624"/>
                      <a:gd name="T3" fmla="*/ 621776 h 1097280"/>
                      <a:gd name="T4" fmla="*/ 2631138 w 2635624"/>
                      <a:gd name="T5" fmla="*/ 1093470 h 1097280"/>
                      <a:gd name="T6" fmla="*/ 2631138 w 2635624"/>
                      <a:gd name="T7" fmla="*/ 1093470 h 109728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35624" h="1097280">
                        <a:moveTo>
                          <a:pt x="0" y="0"/>
                        </a:moveTo>
                        <a:cubicBezTo>
                          <a:pt x="388171" y="220531"/>
                          <a:pt x="776343" y="441063"/>
                          <a:pt x="1215614" y="623943"/>
                        </a:cubicBezTo>
                        <a:cubicBezTo>
                          <a:pt x="1654885" y="806823"/>
                          <a:pt x="2635624" y="1097280"/>
                          <a:pt x="2635624" y="1097280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 25"/>
                  <p:cNvSpPr>
                    <a:spLocks/>
                  </p:cNvSpPr>
                  <p:nvPr/>
                </p:nvSpPr>
                <p:spPr bwMode="auto">
                  <a:xfrm>
                    <a:off x="2355850" y="1817688"/>
                    <a:ext cx="806450" cy="1119187"/>
                  </a:xfrm>
                  <a:custGeom>
                    <a:avLst/>
                    <a:gdLst>
                      <a:gd name="T0" fmla="*/ 0 w 806823"/>
                      <a:gd name="T1" fmla="*/ 1587485 h 1087069"/>
                      <a:gd name="T2" fmla="*/ 192568 w 806823"/>
                      <a:gd name="T3" fmla="*/ 252155 h 1087069"/>
                      <a:gd name="T4" fmla="*/ 438622 w 806823"/>
                      <a:gd name="T5" fmla="*/ 798 h 1087069"/>
                      <a:gd name="T6" fmla="*/ 802359 w 806823"/>
                      <a:gd name="T7" fmla="*/ 267864 h 1087069"/>
                      <a:gd name="T8" fmla="*/ 802359 w 806823"/>
                      <a:gd name="T9" fmla="*/ 267864 h 108706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6823" h="1087069">
                        <a:moveTo>
                          <a:pt x="0" y="1087069"/>
                        </a:moveTo>
                        <a:cubicBezTo>
                          <a:pt x="60063" y="720412"/>
                          <a:pt x="120127" y="353756"/>
                          <a:pt x="193637" y="172669"/>
                        </a:cubicBezTo>
                        <a:cubicBezTo>
                          <a:pt x="267148" y="-8418"/>
                          <a:pt x="338865" y="-1247"/>
                          <a:pt x="441063" y="546"/>
                        </a:cubicBezTo>
                        <a:cubicBezTo>
                          <a:pt x="543261" y="2339"/>
                          <a:pt x="806823" y="183426"/>
                          <a:pt x="806823" y="183426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9779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/>
              <a:t>12</a:t>
            </a:r>
            <a:r>
              <a:rPr lang="en-US" dirty="0"/>
              <a:t>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03612" y="1700808"/>
            <a:ext cx="24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LEGENDA!</a:t>
            </a:r>
          </a:p>
        </p:txBody>
      </p:sp>
    </p:spTree>
    <p:extLst>
      <p:ext uri="{BB962C8B-B14F-4D97-AF65-F5344CB8AC3E}">
        <p14:creationId xmlns:p14="http://schemas.microsoft.com/office/powerpoint/2010/main" val="21586046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PT Raster scanning</a:t>
            </a:r>
          </a:p>
          <a:p>
            <a:r>
              <a:rPr lang="en-US" dirty="0"/>
              <a:t>PT Bragg peak</a:t>
            </a:r>
          </a:p>
          <a:p>
            <a:r>
              <a:rPr lang="en-US" dirty="0"/>
              <a:t>PT range changes &amp; interplay</a:t>
            </a:r>
          </a:p>
        </p:txBody>
      </p:sp>
    </p:spTree>
    <p:extLst>
      <p:ext uri="{BB962C8B-B14F-4D97-AF65-F5344CB8AC3E}">
        <p14:creationId xmlns:p14="http://schemas.microsoft.com/office/powerpoint/2010/main" val="90741410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PT Raster scanning</a:t>
            </a:r>
          </a:p>
          <a:p>
            <a:r>
              <a:rPr lang="en-US" dirty="0"/>
              <a:t>PT Bragg peak</a:t>
            </a:r>
          </a:p>
          <a:p>
            <a:r>
              <a:rPr lang="en-US" dirty="0"/>
              <a:t>PT range changes &amp; interplay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4168" y="1628800"/>
            <a:ext cx="2764297" cy="3102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Rechteck 2"/>
          <p:cNvSpPr/>
          <p:nvPr/>
        </p:nvSpPr>
        <p:spPr>
          <a:xfrm>
            <a:off x="6480811" y="4731362"/>
            <a:ext cx="2375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 err="1"/>
              <a:t>Courtesy</a:t>
            </a:r>
            <a:r>
              <a:rPr lang="it-IT" sz="1600" dirty="0"/>
              <a:t> M. </a:t>
            </a:r>
            <a:r>
              <a:rPr lang="it-IT" sz="1600" dirty="0" err="1"/>
              <a:t>Söhn</a:t>
            </a:r>
            <a:r>
              <a:rPr lang="it-IT" sz="1600" dirty="0"/>
              <a:t>, LMU</a:t>
            </a:r>
          </a:p>
        </p:txBody>
      </p:sp>
    </p:spTree>
    <p:extLst>
      <p:ext uri="{BB962C8B-B14F-4D97-AF65-F5344CB8AC3E}">
        <p14:creationId xmlns:p14="http://schemas.microsoft.com/office/powerpoint/2010/main" val="3867636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TU_Präsentation_2010</Template>
  <TotalTime>0</TotalTime>
  <Words>342</Words>
  <Application>Microsoft Office PowerPoint</Application>
  <PresentationFormat>On-screen Show (4:3)</PresentationFormat>
  <Paragraphs>94</Paragraphs>
  <Slides>32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Microsoft YaHei</vt:lpstr>
      <vt:lpstr>Arial</vt:lpstr>
      <vt:lpstr>Calibri</vt:lpstr>
      <vt:lpstr>Tahoma</vt:lpstr>
      <vt:lpstr>Wingdings</vt:lpstr>
      <vt:lpstr>Präsentationsvorlage_BWL9</vt:lpstr>
      <vt:lpstr>In Silico Comparison of Photons versus Carbon Ions in Single Fraction Therapy of Lung Cancer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Deformable Image Registration</vt:lpstr>
      <vt:lpstr>Deformable Image Registration Quality Assurance</vt:lpstr>
      <vt:lpstr>Patient Data</vt:lpstr>
      <vt:lpstr>Target definition</vt:lpstr>
      <vt:lpstr>Patient Data – Normal Cases</vt:lpstr>
      <vt:lpstr>Patient Data - Complex Cases</vt:lpstr>
      <vt:lpstr>Intensity modulated particle therapy optimization for multiple targets</vt:lpstr>
      <vt:lpstr>Intensity modulated particle therapy optimization for multiple targets</vt:lpstr>
      <vt:lpstr>Intensity modulated particle therapy optimization for multiple targets</vt:lpstr>
      <vt:lpstr>Intensity modulated particle therapy optimization for multiple targets</vt:lpstr>
      <vt:lpstr>Patient Data - Complex Cases</vt:lpstr>
      <vt:lpstr>Normal Cases</vt:lpstr>
      <vt:lpstr>Clinical Trial RTOG 0617</vt:lpstr>
      <vt:lpstr>Normal cases – Tumor Irradiation</vt:lpstr>
      <vt:lpstr>Normal Cases- OAR Irradiation</vt:lpstr>
      <vt:lpstr>Normal cases – OAR Irradiation</vt:lpstr>
      <vt:lpstr>Complex Cases (show just PT and SBRT)</vt:lpstr>
      <vt:lpstr>Complex Cases - Tumor Irradiation</vt:lpstr>
      <vt:lpstr>Complex Cases - OAR Irradiation</vt:lpstr>
      <vt:lpstr>Complex Cases – dose escalation</vt:lpstr>
      <vt:lpstr>Conclusions</vt:lpstr>
      <vt:lpstr>Outlook</vt:lpstr>
      <vt:lpstr>Acknowledgments</vt:lpstr>
    </vt:vector>
  </TitlesOfParts>
  <Company>GSI Helmholzzentrum für Schwerionenforschung 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Kristjan Anderle</dc:creator>
  <cp:lastModifiedBy>Kristjan Anderle</cp:lastModifiedBy>
  <cp:revision>163</cp:revision>
  <dcterms:created xsi:type="dcterms:W3CDTF">2013-05-10T13:39:42Z</dcterms:created>
  <dcterms:modified xsi:type="dcterms:W3CDTF">2016-06-15T20:35:09Z</dcterms:modified>
</cp:coreProperties>
</file>